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57" r:id="rId4"/>
    <p:sldId id="258" r:id="rId5"/>
    <p:sldId id="262" r:id="rId6"/>
    <p:sldId id="271" r:id="rId7"/>
    <p:sldId id="272" r:id="rId8"/>
    <p:sldId id="275" r:id="rId9"/>
    <p:sldId id="277" r:id="rId10"/>
    <p:sldId id="278" r:id="rId11"/>
    <p:sldId id="276" r:id="rId12"/>
    <p:sldId id="279" r:id="rId13"/>
    <p:sldId id="266" r:id="rId14"/>
    <p:sldId id="274"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737" autoAdjust="0"/>
  </p:normalViewPr>
  <p:slideViewPr>
    <p:cSldViewPr>
      <p:cViewPr varScale="1">
        <p:scale>
          <a:sx n="65" d="100"/>
          <a:sy n="65" d="100"/>
        </p:scale>
        <p:origin x="90" y="552"/>
      </p:cViewPr>
      <p:guideLst>
        <p:guide orient="horz" pos="2160"/>
        <p:guide pos="2880"/>
      </p:guideLst>
    </p:cSldViewPr>
  </p:slideViewPr>
  <p:outlineViewPr>
    <p:cViewPr>
      <p:scale>
        <a:sx n="33" d="100"/>
        <a:sy n="33" d="100"/>
      </p:scale>
      <p:origin x="0" y="48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9236F274-B3B6-432A-A8DF-FF801B597664}" type="datetimeFigureOut">
              <a:rPr lang="it-IT" smtClean="0"/>
              <a:t>06/02/2022</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B83711FB-C7D9-447B-851D-14D15D5B6EB2}"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236F274-B3B6-432A-A8DF-FF801B597664}" type="datetimeFigureOut">
              <a:rPr lang="it-IT" smtClean="0"/>
              <a:t>06/02/2022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83711FB-C7D9-447B-851D-14D15D5B6EB2}"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9236F274-B3B6-432A-A8DF-FF801B597664}" type="datetimeFigureOut">
              <a:rPr lang="it-IT" smtClean="0"/>
              <a:t>06/02/2022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83711FB-C7D9-447B-851D-14D15D5B6EB2}"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9236F274-B3B6-432A-A8DF-FF801B597664}" type="datetimeFigureOut">
              <a:rPr lang="it-IT" smtClean="0"/>
              <a:t>06/02/2022</a:t>
            </a:fld>
            <a:endParaRPr lang="it-IT"/>
          </a:p>
        </p:txBody>
      </p:sp>
      <p:sp>
        <p:nvSpPr>
          <p:cNvPr id="9" name="Segnaposto numero diapositiva 8"/>
          <p:cNvSpPr>
            <a:spLocks noGrp="1"/>
          </p:cNvSpPr>
          <p:nvPr>
            <p:ph type="sldNum" sz="quarter" idx="15"/>
          </p:nvPr>
        </p:nvSpPr>
        <p:spPr/>
        <p:txBody>
          <a:bodyPr rtlCol="0"/>
          <a:lstStyle/>
          <a:p>
            <a:fld id="{B83711FB-C7D9-447B-851D-14D15D5B6EB2}" type="slidenum">
              <a:rPr lang="it-IT" smtClean="0"/>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9236F274-B3B6-432A-A8DF-FF801B597664}" type="datetimeFigureOut">
              <a:rPr lang="it-IT" smtClean="0"/>
              <a:t>06/02/2022</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B83711FB-C7D9-447B-851D-14D15D5B6EB2}"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9236F274-B3B6-432A-A8DF-FF801B597664}" type="datetimeFigureOut">
              <a:rPr lang="it-IT" smtClean="0"/>
              <a:t>06/02/2022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83711FB-C7D9-447B-851D-14D15D5B6EB2}" type="slidenum">
              <a:rPr lang="it-IT" smtClean="0"/>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9236F274-B3B6-432A-A8DF-FF801B597664}" type="datetimeFigureOut">
              <a:rPr lang="it-IT" smtClean="0"/>
              <a:t>06/02/2022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83711FB-C7D9-447B-851D-14D15D5B6EB2}" type="slidenum">
              <a:rPr lang="it-IT" smtClean="0"/>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9236F274-B3B6-432A-A8DF-FF801B597664}" type="datetimeFigureOut">
              <a:rPr lang="it-IT" smtClean="0"/>
              <a:t>06/02/2022</a:t>
            </a:fld>
            <a:endParaRPr lang="it-IT"/>
          </a:p>
        </p:txBody>
      </p:sp>
      <p:sp>
        <p:nvSpPr>
          <p:cNvPr id="7" name="Segnaposto numero diapositiva 6"/>
          <p:cNvSpPr>
            <a:spLocks noGrp="1"/>
          </p:cNvSpPr>
          <p:nvPr>
            <p:ph type="sldNum" sz="quarter" idx="11"/>
          </p:nvPr>
        </p:nvSpPr>
        <p:spPr/>
        <p:txBody>
          <a:bodyPr rtlCol="0"/>
          <a:lstStyle/>
          <a:p>
            <a:fld id="{B83711FB-C7D9-447B-851D-14D15D5B6EB2}" type="slidenum">
              <a:rPr lang="it-IT" smtClean="0"/>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236F274-B3B6-432A-A8DF-FF801B597664}" type="datetimeFigureOut">
              <a:rPr lang="it-IT" smtClean="0"/>
              <a:t>06/02/2022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83711FB-C7D9-447B-851D-14D15D5B6EB2}"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9236F274-B3B6-432A-A8DF-FF801B597664}" type="datetimeFigureOut">
              <a:rPr lang="it-IT" smtClean="0"/>
              <a:t>06/02/2022</a:t>
            </a:fld>
            <a:endParaRPr lang="it-IT"/>
          </a:p>
        </p:txBody>
      </p:sp>
      <p:sp>
        <p:nvSpPr>
          <p:cNvPr id="22" name="Segnaposto numero diapositiva 21"/>
          <p:cNvSpPr>
            <a:spLocks noGrp="1"/>
          </p:cNvSpPr>
          <p:nvPr>
            <p:ph type="sldNum" sz="quarter" idx="15"/>
          </p:nvPr>
        </p:nvSpPr>
        <p:spPr/>
        <p:txBody>
          <a:bodyPr rtlCol="0"/>
          <a:lstStyle/>
          <a:p>
            <a:fld id="{B83711FB-C7D9-447B-851D-14D15D5B6EB2}" type="slidenum">
              <a:rPr lang="it-IT" smtClean="0"/>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9236F274-B3B6-432A-A8DF-FF801B597664}" type="datetimeFigureOut">
              <a:rPr lang="it-IT" smtClean="0"/>
              <a:t>06/02/2022</a:t>
            </a:fld>
            <a:endParaRPr lang="it-IT"/>
          </a:p>
        </p:txBody>
      </p:sp>
      <p:sp>
        <p:nvSpPr>
          <p:cNvPr id="18" name="Segnaposto numero diapositiva 17"/>
          <p:cNvSpPr>
            <a:spLocks noGrp="1"/>
          </p:cNvSpPr>
          <p:nvPr>
            <p:ph type="sldNum" sz="quarter" idx="11"/>
          </p:nvPr>
        </p:nvSpPr>
        <p:spPr/>
        <p:txBody>
          <a:bodyPr rtlCol="0"/>
          <a:lstStyle/>
          <a:p>
            <a:fld id="{B83711FB-C7D9-447B-851D-14D15D5B6EB2}" type="slidenum">
              <a:rPr lang="it-IT" smtClean="0"/>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36F274-B3B6-432A-A8DF-FF801B597664}" type="datetimeFigureOut">
              <a:rPr lang="it-IT" smtClean="0"/>
              <a:t>06/02/2022</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83711FB-C7D9-447B-851D-14D15D5B6EB2}"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195736" y="2060848"/>
            <a:ext cx="6172200" cy="1894362"/>
          </a:xfrm>
        </p:spPr>
        <p:txBody>
          <a:bodyPr/>
          <a:lstStyle/>
          <a:p>
            <a:r>
              <a:rPr lang="it-IT" dirty="0"/>
              <a:t>Gestione della squadra nei momenti di criticità</a:t>
            </a:r>
          </a:p>
        </p:txBody>
      </p:sp>
      <p:sp>
        <p:nvSpPr>
          <p:cNvPr id="3" name="Sottotitolo 2"/>
          <p:cNvSpPr>
            <a:spLocks noGrp="1"/>
          </p:cNvSpPr>
          <p:nvPr>
            <p:ph type="subTitle" idx="1"/>
          </p:nvPr>
        </p:nvSpPr>
        <p:spPr>
          <a:xfrm>
            <a:off x="2339752" y="4077072"/>
            <a:ext cx="6172200" cy="1371600"/>
          </a:xfrm>
        </p:spPr>
        <p:txBody>
          <a:bodyPr/>
          <a:lstStyle/>
          <a:p>
            <a:r>
              <a:rPr lang="it-IT" dirty="0"/>
              <a:t>Quali strategie adottare per raggiungere gli obbiettivi nelle condizioni di criticità</a:t>
            </a:r>
          </a:p>
        </p:txBody>
      </p:sp>
      <p:sp>
        <p:nvSpPr>
          <p:cNvPr id="4" name="Sottotitolo 2"/>
          <p:cNvSpPr txBox="1">
            <a:spLocks/>
          </p:cNvSpPr>
          <p:nvPr/>
        </p:nvSpPr>
        <p:spPr>
          <a:xfrm>
            <a:off x="2508140" y="5517232"/>
            <a:ext cx="6172200" cy="685800"/>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r"/>
            <a:r>
              <a:rPr lang="it-IT" dirty="0"/>
              <a:t>Retini Fabio</a:t>
            </a:r>
          </a:p>
        </p:txBody>
      </p:sp>
    </p:spTree>
    <p:extLst>
      <p:ext uri="{BB962C8B-B14F-4D97-AF65-F5344CB8AC3E}">
        <p14:creationId xmlns:p14="http://schemas.microsoft.com/office/powerpoint/2010/main" val="2463294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rot="19669763">
            <a:off x="661427" y="2419320"/>
            <a:ext cx="7467600" cy="1529200"/>
          </a:xfrm>
        </p:spPr>
        <p:txBody>
          <a:bodyPr>
            <a:normAutofit/>
          </a:bodyPr>
          <a:lstStyle/>
          <a:p>
            <a:pPr algn="ctr"/>
            <a:r>
              <a:rPr lang="it-IT" sz="2000" dirty="0" smtClean="0"/>
              <a:t>DIAMO PERTANTO LA POSSIBILITA’ AI MEMBRI DEL NOSTRO TEAM DI POTER DIRE LA LORO, IN QUESTO MODO SARANNO COINVOLTI NEL RAGGIUNGIMENTO DELL’OBBIETTIVO O DEL TRAGUARDO PREFISSATO</a:t>
            </a:r>
            <a:endParaRPr lang="it-IT" sz="2000" dirty="0"/>
          </a:p>
        </p:txBody>
      </p:sp>
    </p:spTree>
    <p:extLst>
      <p:ext uri="{BB962C8B-B14F-4D97-AF65-F5344CB8AC3E}">
        <p14:creationId xmlns:p14="http://schemas.microsoft.com/office/powerpoint/2010/main" val="22306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49EFF6C-C96F-4F95-8A09-769F020D5B20}"/>
              </a:ext>
            </a:extLst>
          </p:cNvPr>
          <p:cNvSpPr>
            <a:spLocks noGrp="1"/>
          </p:cNvSpPr>
          <p:nvPr>
            <p:ph type="title"/>
          </p:nvPr>
        </p:nvSpPr>
        <p:spPr>
          <a:xfrm>
            <a:off x="539552" y="2276872"/>
            <a:ext cx="7467600" cy="1143000"/>
          </a:xfrm>
        </p:spPr>
        <p:txBody>
          <a:bodyPr/>
          <a:lstStyle/>
          <a:p>
            <a:pPr algn="ctr"/>
            <a:r>
              <a:rPr lang="it-IT" dirty="0" smtClean="0"/>
              <a:t>esempi</a:t>
            </a:r>
            <a:endParaRPr lang="it-IT" dirty="0"/>
          </a:p>
        </p:txBody>
      </p:sp>
    </p:spTree>
    <p:extLst>
      <p:ext uri="{BB962C8B-B14F-4D97-AF65-F5344CB8AC3E}">
        <p14:creationId xmlns:p14="http://schemas.microsoft.com/office/powerpoint/2010/main" val="3625533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49EFF6C-C96F-4F95-8A09-769F020D5B20}"/>
              </a:ext>
            </a:extLst>
          </p:cNvPr>
          <p:cNvSpPr>
            <a:spLocks noGrp="1"/>
          </p:cNvSpPr>
          <p:nvPr>
            <p:ph type="title"/>
          </p:nvPr>
        </p:nvSpPr>
        <p:spPr>
          <a:xfrm>
            <a:off x="539552" y="2276872"/>
            <a:ext cx="7467600" cy="1143000"/>
          </a:xfrm>
        </p:spPr>
        <p:txBody>
          <a:bodyPr/>
          <a:lstStyle/>
          <a:p>
            <a:pPr algn="ctr"/>
            <a:r>
              <a:rPr lang="it-IT" dirty="0" smtClean="0"/>
              <a:t>esempi</a:t>
            </a:r>
            <a:endParaRPr lang="it-IT" dirty="0"/>
          </a:p>
        </p:txBody>
      </p:sp>
    </p:spTree>
    <p:extLst>
      <p:ext uri="{BB962C8B-B14F-4D97-AF65-F5344CB8AC3E}">
        <p14:creationId xmlns:p14="http://schemas.microsoft.com/office/powerpoint/2010/main" val="1906274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6296" y="404664"/>
            <a:ext cx="7467600" cy="1143000"/>
          </a:xfrm>
        </p:spPr>
        <p:txBody>
          <a:bodyPr/>
          <a:lstStyle/>
          <a:p>
            <a:pPr algn="ctr"/>
            <a:r>
              <a:rPr lang="it-IT" dirty="0"/>
              <a:t>Domande</a:t>
            </a:r>
          </a:p>
        </p:txBody>
      </p:sp>
      <p:pic>
        <p:nvPicPr>
          <p:cNvPr id="1026" name="Picture 2" descr="IL PUNTO INTERROGATIV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1346" y="206084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124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83568" y="2420888"/>
            <a:ext cx="7467600" cy="1143000"/>
          </a:xfrm>
        </p:spPr>
        <p:txBody>
          <a:bodyPr/>
          <a:lstStyle/>
          <a:p>
            <a:pPr algn="ctr"/>
            <a:r>
              <a:rPr lang="it-IT" dirty="0"/>
              <a:t>FINE</a:t>
            </a:r>
          </a:p>
        </p:txBody>
      </p:sp>
    </p:spTree>
    <p:extLst>
      <p:ext uri="{BB962C8B-B14F-4D97-AF65-F5344CB8AC3E}">
        <p14:creationId xmlns:p14="http://schemas.microsoft.com/office/powerpoint/2010/main" val="396606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Su di me..</a:t>
            </a:r>
          </a:p>
        </p:txBody>
      </p:sp>
      <p:sp>
        <p:nvSpPr>
          <p:cNvPr id="6" name="Segnaposto contenuto 5"/>
          <p:cNvSpPr>
            <a:spLocks noGrp="1"/>
          </p:cNvSpPr>
          <p:nvPr>
            <p:ph sz="quarter" idx="2"/>
          </p:nvPr>
        </p:nvSpPr>
        <p:spPr>
          <a:xfrm>
            <a:off x="4283968" y="1556792"/>
            <a:ext cx="3830144" cy="3888432"/>
          </a:xfrm>
        </p:spPr>
        <p:txBody>
          <a:bodyPr>
            <a:normAutofit/>
          </a:bodyPr>
          <a:lstStyle/>
          <a:p>
            <a:r>
              <a:rPr lang="it-IT" sz="1600" dirty="0"/>
              <a:t>Fabio Retini </a:t>
            </a:r>
          </a:p>
          <a:p>
            <a:r>
              <a:rPr lang="it-IT" sz="1600" dirty="0"/>
              <a:t>Presidente Rotaract Rimini A.R. 20/21</a:t>
            </a:r>
          </a:p>
          <a:p>
            <a:r>
              <a:rPr lang="it-IT" sz="1600" dirty="0"/>
              <a:t>Delegato Zona Malatesta A.R. 21/22</a:t>
            </a:r>
          </a:p>
          <a:p>
            <a:r>
              <a:rPr lang="it-IT" sz="1600" dirty="0"/>
              <a:t>Commissario per l’Etica Distretto Rotary 2072 A.R. 20/22</a:t>
            </a:r>
          </a:p>
          <a:p>
            <a:r>
              <a:rPr lang="it-IT" sz="1600" dirty="0"/>
              <a:t>Professione: Ricerca e Sviluppo(Tecnico per la Qualità e la Sicurezza), Responsabile Tecnico dei laboratori aziendali e Customer Care Manager nel settore del PED per una società riminese.</a:t>
            </a:r>
          </a:p>
          <a:p>
            <a:endParaRPr lang="it-IT" dirty="0"/>
          </a:p>
        </p:txBody>
      </p:sp>
      <p:pic>
        <p:nvPicPr>
          <p:cNvPr id="7" name="Picture 2" descr="C:\Users\Retini Fabio\Pictures\hey cicciolina.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844824"/>
            <a:ext cx="3657600" cy="383689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470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p:txBody>
          <a:bodyPr>
            <a:normAutofit/>
          </a:bodyPr>
          <a:lstStyle/>
          <a:p>
            <a:pPr marL="0" indent="0">
              <a:buNone/>
            </a:pPr>
            <a:endParaRPr lang="it-IT" dirty="0"/>
          </a:p>
          <a:p>
            <a:pPr marL="0" indent="0">
              <a:buNone/>
            </a:pPr>
            <a:r>
              <a:rPr lang="it-IT" dirty="0"/>
              <a:t> </a:t>
            </a:r>
          </a:p>
        </p:txBody>
      </p:sp>
      <p:sp>
        <p:nvSpPr>
          <p:cNvPr id="4" name="Titolo 1"/>
          <p:cNvSpPr txBox="1">
            <a:spLocks/>
          </p:cNvSpPr>
          <p:nvPr/>
        </p:nvSpPr>
        <p:spPr>
          <a:xfrm>
            <a:off x="683568" y="1412776"/>
            <a:ext cx="7467600" cy="2376264"/>
          </a:xfrm>
          <a:prstGeom prst="rect">
            <a:avLst/>
          </a:prstGeom>
        </p:spPr>
        <p:txBody>
          <a:bodyPr vert="horz" anchor="b">
            <a:normAutofit fontScale="90000" lnSpcReduction="1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it-IT" sz="2000" dirty="0">
                <a:solidFill>
                  <a:schemeClr val="tx1"/>
                </a:solidFill>
              </a:rPr>
              <a:t>Il lavoro di squadra è la capacità di lavorare insieme per una visione comune. </a:t>
            </a:r>
          </a:p>
          <a:p>
            <a:r>
              <a:rPr lang="it-IT" sz="2000" dirty="0">
                <a:solidFill>
                  <a:schemeClr val="tx1"/>
                </a:solidFill>
              </a:rPr>
              <a:t>La capacità di dirigere il lavoro individuale verso gli obiettivi dell’intera organizzazione. È il carburante che consente a </a:t>
            </a:r>
            <a:r>
              <a:rPr lang="it-IT" sz="1800" dirty="0">
                <a:solidFill>
                  <a:schemeClr val="tx1"/>
                </a:solidFill>
              </a:rPr>
              <a:t>persone</a:t>
            </a:r>
            <a:r>
              <a:rPr lang="it-IT" sz="2000" dirty="0">
                <a:solidFill>
                  <a:schemeClr val="tx1"/>
                </a:solidFill>
              </a:rPr>
              <a:t> comuni di ottenere risultati non comuni.	</a:t>
            </a:r>
          </a:p>
          <a:p>
            <a:endParaRPr lang="it-IT" sz="2000" dirty="0">
              <a:solidFill>
                <a:schemeClr val="tx1"/>
              </a:solidFill>
            </a:endParaRPr>
          </a:p>
          <a:p>
            <a:r>
              <a:rPr lang="it-IT" sz="2000" dirty="0">
                <a:solidFill>
                  <a:schemeClr val="tx1"/>
                </a:solidFill>
              </a:rPr>
              <a:t>(Andrew Carnegie industriale e Filantropo 1835 -1919</a:t>
            </a:r>
            <a:r>
              <a:rPr lang="it-IT" dirty="0">
                <a:solidFill>
                  <a:schemeClr val="tx1"/>
                </a:solidFill>
              </a:rPr>
              <a:t>)</a:t>
            </a:r>
          </a:p>
        </p:txBody>
      </p:sp>
      <p:pic>
        <p:nvPicPr>
          <p:cNvPr id="1026" name="Picture 2" descr="Andrew Carnegie, filantropo statunitense - Fondazione Corri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149080"/>
            <a:ext cx="1728192" cy="2190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430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457200" y="2746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it-IT" dirty="0"/>
              <a:t>PREMESSA</a:t>
            </a:r>
          </a:p>
        </p:txBody>
      </p:sp>
      <p:sp>
        <p:nvSpPr>
          <p:cNvPr id="4" name="Segnaposto contenuto 2"/>
          <p:cNvSpPr>
            <a:spLocks noGrp="1"/>
          </p:cNvSpPr>
          <p:nvPr>
            <p:ph sz="quarter" idx="1"/>
          </p:nvPr>
        </p:nvSpPr>
        <p:spPr>
          <a:xfrm>
            <a:off x="457200" y="1600200"/>
            <a:ext cx="7467600" cy="4133056"/>
          </a:xfrm>
        </p:spPr>
        <p:txBody>
          <a:bodyPr>
            <a:normAutofit fontScale="70000" lnSpcReduction="20000"/>
          </a:bodyPr>
          <a:lstStyle/>
          <a:p>
            <a:r>
              <a:rPr lang="it-IT" dirty="0"/>
              <a:t>Al giorno d’oggi per un manager, un imprenditore e non solo è importantissimo avere una squadra efficiente e capace di rispondere alle esigenze di un mercato in continua evoluzione e crescita.</a:t>
            </a:r>
          </a:p>
          <a:p>
            <a:r>
              <a:rPr lang="it-IT" dirty="0"/>
              <a:t>Può capitare però, come in questo periodo vissuto negli ultimi anni che all’interno dei team si creino incomprensioni che possono deteriorare i rapporti e il «benessere» del team stesso.</a:t>
            </a:r>
          </a:p>
          <a:p>
            <a:r>
              <a:rPr lang="it-IT" dirty="0"/>
              <a:t>Prendiamo ad esempio la gestione di un team tecnico, nell’ultimo periodo Post pandemico, si possono avere forti picchi di «malesseri» dovuti al forte stress e alle richieste sempre più pressanti di massimi risultati in brevi tempi per soddisfare, una clientela o un obbiettivo da raggiungere.</a:t>
            </a:r>
          </a:p>
          <a:p>
            <a:r>
              <a:rPr lang="it-IT" dirty="0"/>
              <a:t>Come gestire le criticità in cui si può incorrere durante il percorso? Quali strategie un team leader può adottare per arginare tali criticità o incomprensioni per raggiungere l’obbiettivo, mantenendo un clima  di tranquillità e serenità all’interno del team? </a:t>
            </a:r>
          </a:p>
        </p:txBody>
      </p:sp>
    </p:spTree>
    <p:extLst>
      <p:ext uri="{BB962C8B-B14F-4D97-AF65-F5344CB8AC3E}">
        <p14:creationId xmlns:p14="http://schemas.microsoft.com/office/powerpoint/2010/main" val="1053096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realtà a confronto</a:t>
            </a:r>
          </a:p>
        </p:txBody>
      </p:sp>
      <p:sp>
        <p:nvSpPr>
          <p:cNvPr id="4" name="Segnaposto contenuto 3"/>
          <p:cNvSpPr>
            <a:spLocks noGrp="1"/>
          </p:cNvSpPr>
          <p:nvPr>
            <p:ph sz="quarter" idx="1"/>
          </p:nvPr>
        </p:nvSpPr>
        <p:spPr/>
        <p:txBody>
          <a:bodyPr>
            <a:normAutofit fontScale="92500" lnSpcReduction="20000"/>
          </a:bodyPr>
          <a:lstStyle/>
          <a:p>
            <a:pPr marL="0" indent="0" algn="ctr">
              <a:buNone/>
            </a:pPr>
            <a:r>
              <a:rPr lang="it-IT" sz="1900" dirty="0"/>
              <a:t>Cattiva Gestione della Squadra</a:t>
            </a:r>
          </a:p>
          <a:p>
            <a:endParaRPr lang="it-IT" sz="1900" dirty="0"/>
          </a:p>
          <a:p>
            <a:pPr marL="0" indent="0">
              <a:buNone/>
            </a:pPr>
            <a:endParaRPr lang="it-IT" sz="1900" dirty="0"/>
          </a:p>
          <a:p>
            <a:r>
              <a:rPr lang="it-IT" sz="1900" dirty="0"/>
              <a:t>Non ascoltare le richieste e i suggerimenti dei collaboratori;</a:t>
            </a:r>
          </a:p>
          <a:p>
            <a:r>
              <a:rPr lang="it-IT" sz="1900" dirty="0"/>
              <a:t>Impartire ordini;</a:t>
            </a:r>
          </a:p>
          <a:p>
            <a:r>
              <a:rPr lang="it-IT" sz="1900" dirty="0"/>
              <a:t>Limitarsi al raggiungimento degli obbiettivi semplicemente come numero;</a:t>
            </a:r>
          </a:p>
          <a:p>
            <a:r>
              <a:rPr lang="it-IT" sz="1900" dirty="0"/>
              <a:t>Non avere la visione globale delle problematiche interne;</a:t>
            </a:r>
          </a:p>
          <a:p>
            <a:r>
              <a:rPr lang="it-IT" sz="1900" dirty="0"/>
              <a:t>Limitarsi ad eseguire, senza comprendere le dinamiche interne ed esterne al team</a:t>
            </a:r>
          </a:p>
          <a:p>
            <a:endParaRPr lang="it-IT" dirty="0"/>
          </a:p>
          <a:p>
            <a:endParaRPr lang="it-IT" dirty="0"/>
          </a:p>
          <a:p>
            <a:endParaRPr lang="it-IT" dirty="0"/>
          </a:p>
          <a:p>
            <a:endParaRPr lang="it-IT" dirty="0"/>
          </a:p>
          <a:p>
            <a:endParaRPr lang="it-IT" dirty="0"/>
          </a:p>
        </p:txBody>
      </p:sp>
      <p:sp>
        <p:nvSpPr>
          <p:cNvPr id="5" name="Segnaposto contenuto 4"/>
          <p:cNvSpPr>
            <a:spLocks noGrp="1"/>
          </p:cNvSpPr>
          <p:nvPr>
            <p:ph sz="quarter" idx="2"/>
          </p:nvPr>
        </p:nvSpPr>
        <p:spPr/>
        <p:txBody>
          <a:bodyPr>
            <a:normAutofit fontScale="92500" lnSpcReduction="20000"/>
          </a:bodyPr>
          <a:lstStyle/>
          <a:p>
            <a:pPr marL="0" indent="0" algn="ctr">
              <a:buNone/>
            </a:pPr>
            <a:r>
              <a:rPr lang="it-IT" sz="2200" dirty="0"/>
              <a:t>Buona gestione della Squadra</a:t>
            </a:r>
          </a:p>
          <a:p>
            <a:endParaRPr lang="it-IT" sz="1900" dirty="0"/>
          </a:p>
          <a:p>
            <a:r>
              <a:rPr lang="it-IT" sz="1900" dirty="0"/>
              <a:t>Ascolto e comprensione delle esigenze dei collaboratori;</a:t>
            </a:r>
          </a:p>
          <a:p>
            <a:r>
              <a:rPr lang="it-IT" sz="1900" dirty="0"/>
              <a:t>Far crescere e spronare i propri collaboratori;</a:t>
            </a:r>
          </a:p>
          <a:p>
            <a:r>
              <a:rPr lang="it-IT" sz="1900" dirty="0"/>
              <a:t>Raggiungere l’obbiettivo o il risultato portando tutti allo stesso livello;</a:t>
            </a:r>
          </a:p>
          <a:p>
            <a:r>
              <a:rPr lang="it-IT" sz="1900" dirty="0"/>
              <a:t>Problem Solving sia interno che all’esterno del team(ambiente);</a:t>
            </a:r>
          </a:p>
          <a:p>
            <a:r>
              <a:rPr lang="it-IT" sz="1900" dirty="0"/>
              <a:t>Valorizzare il proprio team facendo emergere le doti di ognuno al fine del raggiungimento dell’obbiettivo</a:t>
            </a:r>
          </a:p>
          <a:p>
            <a:endParaRPr lang="it-IT" dirty="0"/>
          </a:p>
          <a:p>
            <a:endParaRPr lang="it-IT" dirty="0"/>
          </a:p>
        </p:txBody>
      </p:sp>
    </p:spTree>
    <p:extLst>
      <p:ext uri="{BB962C8B-B14F-4D97-AF65-F5344CB8AC3E}">
        <p14:creationId xmlns:p14="http://schemas.microsoft.com/office/powerpoint/2010/main" val="2036290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assimomodesti.files.wordpress.com/2020/08/leadership-greg-blatt.jpg?w=1024"/>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683568" y="764704"/>
            <a:ext cx="7467600" cy="4849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521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9552" y="1772816"/>
            <a:ext cx="7467600" cy="4153672"/>
          </a:xfrm>
        </p:spPr>
        <p:txBody>
          <a:bodyPr>
            <a:normAutofit fontScale="55000" lnSpcReduction="20000"/>
          </a:bodyPr>
          <a:lstStyle/>
          <a:p>
            <a:endParaRPr lang="it-IT" sz="3300" dirty="0" smtClean="0"/>
          </a:p>
          <a:p>
            <a:r>
              <a:rPr lang="it-IT" sz="3300" b="1" dirty="0" smtClean="0"/>
              <a:t>TEAM WORKING: </a:t>
            </a:r>
            <a:r>
              <a:rPr lang="it-IT" sz="3300" dirty="0" smtClean="0"/>
              <a:t>non abbandonare mai il gruppo qualsiasi situazione si presenti davanti a noi, analizzare insieme le problematiche, superarle per raggiungere l’obbiettivo. </a:t>
            </a:r>
          </a:p>
          <a:p>
            <a:r>
              <a:rPr lang="it-IT" sz="3300" b="1" dirty="0" smtClean="0"/>
              <a:t>SUPPORTO: </a:t>
            </a:r>
            <a:r>
              <a:rPr lang="it-IT" sz="3300" dirty="0" smtClean="0"/>
              <a:t>Fornire sempre supporto a tutti i membri del team, un buon consiglio può sempre essere d’aiuto e spronare quei membri del team che appunto potrebbero sentirsi «trascurati»</a:t>
            </a:r>
          </a:p>
          <a:p>
            <a:r>
              <a:rPr lang="it-IT" sz="3300" b="1" dirty="0" smtClean="0"/>
              <a:t>COMUNICAZIONE: </a:t>
            </a:r>
            <a:r>
              <a:rPr lang="it-IT" sz="3300" dirty="0" smtClean="0"/>
              <a:t>Mantenere una buona comunicazione sia all’interno che all’esterno della squadra, la comunicazione deve avvenire in maniera chiara e ben definita</a:t>
            </a:r>
          </a:p>
          <a:p>
            <a:r>
              <a:rPr lang="it-IT" sz="3300" b="1" dirty="0" smtClean="0"/>
              <a:t>RESPONSABILIZZARE: </a:t>
            </a:r>
            <a:r>
              <a:rPr lang="it-IT" sz="3300" dirty="0" smtClean="0"/>
              <a:t>Dobbiamo responsabilizzare i membri del nostro team, se ognuno di loro sarà responsabilizzato sugli obbiettivi da raggiungere, si sentirà parte attiva del progetto o dell’obbiettivo che si vuole raggiungere. </a:t>
            </a:r>
          </a:p>
          <a:p>
            <a:endParaRPr lang="it-IT" dirty="0" smtClean="0"/>
          </a:p>
          <a:p>
            <a:endParaRPr lang="it-IT" dirty="0" smtClean="0"/>
          </a:p>
          <a:p>
            <a:endParaRPr lang="it-IT" dirty="0"/>
          </a:p>
          <a:p>
            <a:endParaRPr lang="it-IT" dirty="0"/>
          </a:p>
        </p:txBody>
      </p:sp>
      <p:sp>
        <p:nvSpPr>
          <p:cNvPr id="4" name="Titolo 1"/>
          <p:cNvSpPr>
            <a:spLocks noGrp="1"/>
          </p:cNvSpPr>
          <p:nvPr>
            <p:ph type="title"/>
          </p:nvPr>
        </p:nvSpPr>
        <p:spPr>
          <a:xfrm>
            <a:off x="457200" y="274638"/>
            <a:ext cx="7467600" cy="1354162"/>
          </a:xfrm>
        </p:spPr>
        <p:txBody>
          <a:bodyPr>
            <a:normAutofit/>
          </a:bodyPr>
          <a:lstStyle/>
          <a:p>
            <a:pPr algn="ctr"/>
            <a:r>
              <a:rPr lang="it-IT" sz="3200" dirty="0" smtClean="0"/>
              <a:t>come </a:t>
            </a:r>
            <a:r>
              <a:rPr lang="it-IT" sz="3200" dirty="0"/>
              <a:t>comportarsi per gestire al meglio un team?</a:t>
            </a:r>
          </a:p>
        </p:txBody>
      </p:sp>
    </p:spTree>
    <p:extLst>
      <p:ext uri="{BB962C8B-B14F-4D97-AF65-F5344CB8AC3E}">
        <p14:creationId xmlns:p14="http://schemas.microsoft.com/office/powerpoint/2010/main" val="1265619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611560" y="1556792"/>
            <a:ext cx="7467600" cy="3312368"/>
          </a:xfrm>
        </p:spPr>
        <p:txBody>
          <a:bodyPr>
            <a:normAutofit/>
          </a:bodyPr>
          <a:lstStyle/>
          <a:p>
            <a:r>
              <a:rPr lang="it-IT" sz="1600" b="1" dirty="0"/>
              <a:t>MOTIVARE: </a:t>
            </a:r>
            <a:r>
              <a:rPr lang="it-IT" sz="1600" dirty="0"/>
              <a:t>Massima attenzione sul motivare sempre ed in modo attivo ogni singolo membro del vostro team.</a:t>
            </a:r>
          </a:p>
          <a:p>
            <a:r>
              <a:rPr lang="it-IT" sz="1600" b="1" dirty="0"/>
              <a:t>SKILL: </a:t>
            </a:r>
            <a:r>
              <a:rPr lang="it-IT" sz="1600" dirty="0"/>
              <a:t>Far accrescere le «skill» di ogni membro del vostro team sia le soft skill, sia le hard skill.</a:t>
            </a:r>
          </a:p>
          <a:p>
            <a:r>
              <a:rPr lang="it-IT" sz="1600" b="1" dirty="0"/>
              <a:t>COMPETENZE: </a:t>
            </a:r>
            <a:r>
              <a:rPr lang="it-IT" sz="1600" dirty="0"/>
              <a:t>Ogni membro del nostro team sicuramente ha nel proprio bagaglio le sue competenze, dobbiamo essere in grado di valorizzare al massimo anche queste competenze. L’apporto di ogni membro farà la differenza nel nostro team</a:t>
            </a:r>
          </a:p>
          <a:p>
            <a:r>
              <a:rPr lang="it-IT" sz="1600" b="1" dirty="0"/>
              <a:t>POTENZA: </a:t>
            </a:r>
            <a:r>
              <a:rPr lang="it-IT" sz="1600" dirty="0"/>
              <a:t>Essere punto cardine di potenza in modo da poter guidare il team al raggiungimento in squadra degli obbiettivi.</a:t>
            </a:r>
          </a:p>
          <a:p>
            <a:endParaRPr lang="it-IT" sz="2000" dirty="0"/>
          </a:p>
          <a:p>
            <a:endParaRPr lang="it-IT" sz="2000" dirty="0"/>
          </a:p>
        </p:txBody>
      </p:sp>
    </p:spTree>
    <p:extLst>
      <p:ext uri="{BB962C8B-B14F-4D97-AF65-F5344CB8AC3E}">
        <p14:creationId xmlns:p14="http://schemas.microsoft.com/office/powerpoint/2010/main" val="96798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p:txBody>
          <a:bodyPr>
            <a:normAutofit/>
          </a:bodyPr>
          <a:lstStyle/>
          <a:p>
            <a:pPr marL="0" indent="0">
              <a:buNone/>
            </a:pPr>
            <a:endParaRPr lang="it-IT" sz="1800" dirty="0" smtClean="0"/>
          </a:p>
          <a:p>
            <a:pPr marL="0" indent="0">
              <a:buNone/>
            </a:pPr>
            <a:r>
              <a:rPr lang="it-IT" sz="1800" dirty="0" smtClean="0"/>
              <a:t>… «Nell’ambito di un organizzazione il morale è un modo collettivo di essere, lo spirito prevalente del gruppo, evidenziato dalla sicurezza del gruppo stesso, dall’entusiasmo, dalla disciplina e dalla propensione a svolgere il lavoro al meglio. Il morale sul luogo di lavoro tuttavia, può rilevarsi una dinamica difficile e imprevedibile »…</a:t>
            </a:r>
          </a:p>
          <a:p>
            <a:pPr marL="0" indent="0">
              <a:buNone/>
            </a:pPr>
            <a:endParaRPr lang="it-IT" sz="1800" dirty="0" smtClean="0"/>
          </a:p>
          <a:p>
            <a:pPr marL="0" indent="0">
              <a:buNone/>
            </a:pPr>
            <a:r>
              <a:rPr lang="it-IT" sz="1800" dirty="0" smtClean="0"/>
              <a:t>… «Le persone desiderano contribuire a una causa in cui credono e che riconosca il valore della loro partecipazione. Per questo, consentire ai dipendenti la loro opinione in seno all’organizzazione è un fattore chiave per quanto riguarda il morale»</a:t>
            </a:r>
          </a:p>
          <a:p>
            <a:pPr marL="0" indent="0" algn="r">
              <a:buNone/>
            </a:pPr>
            <a:endParaRPr lang="it-IT" sz="1800" dirty="0" smtClean="0"/>
          </a:p>
          <a:p>
            <a:pPr marL="0" indent="0" algn="r">
              <a:buNone/>
            </a:pPr>
            <a:r>
              <a:rPr lang="it-IT" sz="1800" b="1" dirty="0" smtClean="0"/>
              <a:t>Da Il Leader Vincente di David J. Lieberman</a:t>
            </a:r>
          </a:p>
          <a:p>
            <a:pPr marL="0" indent="0">
              <a:buNone/>
            </a:pPr>
            <a:endParaRPr lang="it-IT" dirty="0"/>
          </a:p>
        </p:txBody>
      </p:sp>
      <p:sp>
        <p:nvSpPr>
          <p:cNvPr id="4" name="Titolo 3"/>
          <p:cNvSpPr>
            <a:spLocks noGrp="1"/>
          </p:cNvSpPr>
          <p:nvPr>
            <p:ph type="title"/>
          </p:nvPr>
        </p:nvSpPr>
        <p:spPr/>
        <p:txBody>
          <a:bodyPr/>
          <a:lstStyle/>
          <a:p>
            <a:r>
              <a:rPr lang="it-IT" dirty="0" smtClean="0"/>
              <a:t>IL MORALE DELLA SQUADRA</a:t>
            </a:r>
            <a:endParaRPr lang="it-IT" dirty="0"/>
          </a:p>
        </p:txBody>
      </p:sp>
    </p:spTree>
    <p:extLst>
      <p:ext uri="{BB962C8B-B14F-4D97-AF65-F5344CB8AC3E}">
        <p14:creationId xmlns:p14="http://schemas.microsoft.com/office/powerpoint/2010/main" val="16593465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322</TotalTime>
  <Words>756</Words>
  <Application>Microsoft Office PowerPoint</Application>
  <PresentationFormat>Presentazione su schermo (4:3)</PresentationFormat>
  <Paragraphs>63</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Century Schoolbook</vt:lpstr>
      <vt:lpstr>Wingdings</vt:lpstr>
      <vt:lpstr>Wingdings 2</vt:lpstr>
      <vt:lpstr>Loggia</vt:lpstr>
      <vt:lpstr>Gestione della squadra nei momenti di criticità</vt:lpstr>
      <vt:lpstr>Su di me..</vt:lpstr>
      <vt:lpstr>Presentazione standard di PowerPoint</vt:lpstr>
      <vt:lpstr>Presentazione standard di PowerPoint</vt:lpstr>
      <vt:lpstr>realtà a confronto</vt:lpstr>
      <vt:lpstr>Presentazione standard di PowerPoint</vt:lpstr>
      <vt:lpstr>come comportarsi per gestire al meglio un team?</vt:lpstr>
      <vt:lpstr>Presentazione standard di PowerPoint</vt:lpstr>
      <vt:lpstr>IL MORALE DELLA SQUADRA</vt:lpstr>
      <vt:lpstr>DIAMO PERTANTO LA POSSIBILITA’ AI MEMBRI DEL NOSTRO TEAM DI POTER DIRE LA LORO, IN QUESTO MODO SARANNO COINVOLTI NEL RAGGIUNGIMENTO DELL’OBBIETTIVO O DEL TRAGUARDO PREFISSATO</vt:lpstr>
      <vt:lpstr>esempi</vt:lpstr>
      <vt:lpstr>esempi</vt:lpstr>
      <vt:lpstr>Domande</vt:lpstr>
      <vt:lpstr>FINE</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Rapporto etico con il cliente/persona nel post covid</dc:title>
  <dc:creator>Retini Fabio</dc:creator>
  <cp:lastModifiedBy>Cristina</cp:lastModifiedBy>
  <cp:revision>30</cp:revision>
  <dcterms:created xsi:type="dcterms:W3CDTF">2020-06-07T10:30:47Z</dcterms:created>
  <dcterms:modified xsi:type="dcterms:W3CDTF">2022-02-06T18:37:07Z</dcterms:modified>
</cp:coreProperties>
</file>